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140" r:id="rId3"/>
    <p:sldId id="1141" r:id="rId4"/>
    <p:sldId id="1142" r:id="rId5"/>
    <p:sldId id="1144" r:id="rId6"/>
    <p:sldId id="1143" r:id="rId7"/>
    <p:sldId id="1155" r:id="rId8"/>
    <p:sldId id="1145" r:id="rId9"/>
    <p:sldId id="1146" r:id="rId10"/>
    <p:sldId id="1147" r:id="rId11"/>
    <p:sldId id="1156" r:id="rId12"/>
    <p:sldId id="1148" r:id="rId13"/>
    <p:sldId id="1157" r:id="rId14"/>
    <p:sldId id="1158" r:id="rId15"/>
    <p:sldId id="1149" r:id="rId16"/>
    <p:sldId id="1159" r:id="rId17"/>
    <p:sldId id="1150" r:id="rId18"/>
    <p:sldId id="1151" r:id="rId19"/>
    <p:sldId id="1152" r:id="rId20"/>
    <p:sldId id="1153" r:id="rId21"/>
    <p:sldId id="1154" r:id="rId22"/>
    <p:sldId id="1160"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第十六章  电压　电阻</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变阻器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18630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陕西西安蓝田县期末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）如图甲所示是常用的一种可调风速的小风扇，如图乙所示为其用于调风速的机械电位器结构图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是它的三个接线柱，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分别与弧形电阻丝的两端相连，</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与旋钮触片相连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机械电位器通过改变电阻丝的温度来改变接入电路的电阻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顺时针转动旋钮时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风扇风速加快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顺时针转动旋钮时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风扇风速加快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顺时针转动旋钮时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风扇风速加快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308.jpg" descr="id:2147498578;FounderCES"/>
          <p:cNvPicPr/>
          <p:nvPr/>
        </p:nvPicPr>
        <p:blipFill>
          <a:blip r:embed="rId2"/>
          <a:stretch>
            <a:fillRect/>
          </a:stretch>
        </p:blipFill>
        <p:spPr>
          <a:xfrm>
            <a:off x="3286894" y="2348880"/>
            <a:ext cx="1075938" cy="1488491"/>
          </a:xfrm>
          <a:prstGeom prst="rect">
            <a:avLst/>
          </a:prstGeom>
        </p:spPr>
      </p:pic>
      <p:pic>
        <p:nvPicPr>
          <p:cNvPr id="4" name="jj309.jpg" descr="id:2147498585;FounderCES"/>
          <p:cNvPicPr/>
          <p:nvPr/>
        </p:nvPicPr>
        <p:blipFill>
          <a:blip r:embed="rId3"/>
          <a:stretch>
            <a:fillRect/>
          </a:stretch>
        </p:blipFill>
        <p:spPr>
          <a:xfrm>
            <a:off x="7387167" y="2348880"/>
            <a:ext cx="2545727" cy="1631510"/>
          </a:xfrm>
          <a:prstGeom prst="rect">
            <a:avLst/>
          </a:prstGeom>
        </p:spPr>
      </p:pic>
      <p:sp>
        <p:nvSpPr>
          <p:cNvPr id="5" name="矩形 4"/>
          <p:cNvSpPr/>
          <p:nvPr/>
        </p:nvSpPr>
        <p:spPr>
          <a:xfrm>
            <a:off x="3627790" y="383737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8678084" y="397663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738372" y="409045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9717173" y="1814844"/>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3900235"/>
          </a:xfrm>
        </p:spPr>
        <p:txBody>
          <a:bodyPr/>
          <a:lstStyle/>
          <a:p>
            <a:pPr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题图所示的机械电位器是通过改变接入电路中电阻丝的长度来改变电阻，从而改变电路的电流，达到改变灯泡亮度的目的，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接入电路中，滑片左边的电阻丝接入电路，转动旋钮，电阻丝连入电路的长度发生变化，顺时针转动旋钮，电阻增大，电流变小，风扇风速变慢，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接入电路中，滑片右边的电阻丝接入电路，转动旋钮，电阻丝连入电路的长度发生变化，顺时针转动旋钮，电阻减小，电流变大，风扇风速加快，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接入电路中，电阻丝全部接入电路，转动滑片，接入电路的电阻大小不变，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308.jpg" descr="id:2147498578;FounderCES"/>
          <p:cNvPicPr/>
          <p:nvPr/>
        </p:nvPicPr>
        <p:blipFill>
          <a:blip r:embed="rId2">
            <a:clrChange>
              <a:clrFrom>
                <a:srgbClr val="FFFFFF"/>
              </a:clrFrom>
              <a:clrTo>
                <a:srgbClr val="FFFFFF">
                  <a:alpha val="0"/>
                </a:srgbClr>
              </a:clrTo>
            </a:clrChange>
          </a:blip>
          <a:stretch>
            <a:fillRect/>
          </a:stretch>
        </p:blipFill>
        <p:spPr>
          <a:xfrm>
            <a:off x="3363085" y="4437112"/>
            <a:ext cx="1075938" cy="1488491"/>
          </a:xfrm>
          <a:prstGeom prst="rect">
            <a:avLst/>
          </a:prstGeom>
        </p:spPr>
      </p:pic>
      <p:pic>
        <p:nvPicPr>
          <p:cNvPr id="4" name="jj309.jpg" descr="id:2147498585;FounderCES"/>
          <p:cNvPicPr/>
          <p:nvPr/>
        </p:nvPicPr>
        <p:blipFill>
          <a:blip r:embed="rId3">
            <a:clrChange>
              <a:clrFrom>
                <a:srgbClr val="FFFFFF"/>
              </a:clrFrom>
              <a:clrTo>
                <a:srgbClr val="FFFFFF">
                  <a:alpha val="0"/>
                </a:srgbClr>
              </a:clrTo>
            </a:clrChange>
          </a:blip>
          <a:stretch>
            <a:fillRect/>
          </a:stretch>
        </p:blipFill>
        <p:spPr>
          <a:xfrm>
            <a:off x="7463358" y="4437112"/>
            <a:ext cx="2545727" cy="1631510"/>
          </a:xfrm>
          <a:prstGeom prst="rect">
            <a:avLst/>
          </a:prstGeom>
        </p:spPr>
      </p:pic>
      <p:sp>
        <p:nvSpPr>
          <p:cNvPr id="5" name="矩形 4"/>
          <p:cNvSpPr/>
          <p:nvPr/>
        </p:nvSpPr>
        <p:spPr>
          <a:xfrm>
            <a:off x="3703981" y="592560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8754275" y="606486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814563" y="60932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196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苏州高新区二模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）如图所示是一种测定油箱内油量的装置，当油箱中的液面下降时，滑动变阻器的阻值</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，电流表作为油量表的示数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前两空填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的作用是当油箱中油量较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）时保护电路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37736" y="1104411"/>
            <a:ext cx="3377051" cy="443571"/>
          </a:xfrm>
          <a:prstGeom prst="rect">
            <a:avLst/>
          </a:prstGeom>
        </p:spPr>
      </p:pic>
      <p:pic>
        <p:nvPicPr>
          <p:cNvPr id="4" name="gyc117.jpg" descr="id:2147498613;FounderCES"/>
          <p:cNvPicPr/>
          <p:nvPr/>
        </p:nvPicPr>
        <p:blipFill>
          <a:blip r:embed="rId3"/>
          <a:stretch>
            <a:fillRect/>
          </a:stretch>
        </p:blipFill>
        <p:spPr>
          <a:xfrm>
            <a:off x="4799062" y="3284678"/>
            <a:ext cx="2530386" cy="2018284"/>
          </a:xfrm>
          <a:prstGeom prst="rect">
            <a:avLst/>
          </a:prstGeom>
        </p:spPr>
      </p:pic>
      <p:sp>
        <p:nvSpPr>
          <p:cNvPr id="5" name="矩形 4"/>
          <p:cNvSpPr/>
          <p:nvPr/>
        </p:nvSpPr>
        <p:spPr>
          <a:xfrm>
            <a:off x="5318948" y="54450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7506488" y="1582486"/>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7" name="矩形 6"/>
          <p:cNvSpPr/>
          <p:nvPr/>
        </p:nvSpPr>
        <p:spPr>
          <a:xfrm>
            <a:off x="804118" y="2133374"/>
            <a:ext cx="803425" cy="461665"/>
          </a:xfrm>
          <a:prstGeom prst="rect">
            <a:avLst/>
          </a:prstGeom>
        </p:spPr>
        <p:txBody>
          <a:bodyPr wrap="none">
            <a:spAutoFit/>
          </a:bodyPr>
          <a:lstStyle/>
          <a:p>
            <a:r>
              <a:rPr lang="zh-CN" altLang="zh-CN" sz="2400">
                <a:cs typeface="Times New Roman" panose="02020603050405020304" pitchFamily="18" charset="0"/>
              </a:rPr>
              <a:t>变小</a:t>
            </a:r>
            <a:endParaRPr lang="zh-CN" altLang="en-US"/>
          </a:p>
        </p:txBody>
      </p:sp>
      <p:sp>
        <p:nvSpPr>
          <p:cNvPr id="9" name="矩形 8"/>
          <p:cNvSpPr/>
          <p:nvPr/>
        </p:nvSpPr>
        <p:spPr>
          <a:xfrm>
            <a:off x="812744" y="2689325"/>
            <a:ext cx="494046" cy="461665"/>
          </a:xfrm>
          <a:prstGeom prst="rect">
            <a:avLst/>
          </a:prstGeom>
        </p:spPr>
        <p:txBody>
          <a:bodyPr wrap="none">
            <a:spAutoFit/>
          </a:bodyPr>
          <a:lstStyle/>
          <a:p>
            <a:r>
              <a:rPr lang="zh-CN" altLang="zh-CN" sz="2400">
                <a:cs typeface="Times New Roman" panose="02020603050405020304" pitchFamily="18" charset="0"/>
              </a:rPr>
              <a:t>多</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流表测电路中的电流，当油箱中的液面下降时，浮子下降，在杠杆的作用下滑杆向上移动，则滑动变阻器接入电路的电阻变大，电路的总电阻变大，由欧姆定律可知，此时电路中的电流变小，即电流表的示数变小；由图可知，当油面上升到一定程度时，滑杆向下移动到最下端，此时变阻器连入电路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，若电路中没有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，则会造成电源短路，因此电阻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在油箱中油量较多时起到保护电路的作用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7.jpg" descr="id:2147498613;FounderCES"/>
          <p:cNvPicPr/>
          <p:nvPr/>
        </p:nvPicPr>
        <p:blipFill>
          <a:blip r:embed="rId2">
            <a:clrChange>
              <a:clrFrom>
                <a:srgbClr val="FFFFFF"/>
              </a:clrFrom>
              <a:clrTo>
                <a:srgbClr val="FFFFFF">
                  <a:alpha val="0"/>
                </a:srgbClr>
              </a:clrTo>
            </a:clrChange>
          </a:blip>
          <a:stretch>
            <a:fillRect/>
          </a:stretch>
        </p:blipFill>
        <p:spPr>
          <a:xfrm>
            <a:off x="4799062" y="3933056"/>
            <a:ext cx="2530386" cy="2018284"/>
          </a:xfrm>
          <a:prstGeom prst="rect">
            <a:avLst/>
          </a:prstGeom>
        </p:spPr>
      </p:pic>
      <p:sp>
        <p:nvSpPr>
          <p:cNvPr id="4" name="矩形 3"/>
          <p:cNvSpPr/>
          <p:nvPr/>
        </p:nvSpPr>
        <p:spPr>
          <a:xfrm>
            <a:off x="5318948" y="609341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393825"/>
            <a:ext cx="11485880" cy="2034540"/>
          </a:xfrm>
          <a:solidFill>
            <a:srgbClr val="E1F4FC"/>
          </a:solidFill>
        </p:spPr>
        <p:txBody>
          <a:bodyPr>
            <a:noAutofit/>
          </a:bodyPr>
          <a:lstStyle/>
          <a:p>
            <a:pPr algn="dist"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在电阻个数不变时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无论串联电路还是并联电路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当其中一个电阻变大时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都会引起电路总电阻变大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当其中一个电阻变小时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都会引起电路总电阻</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393886"/>
            <a:ext cx="2254058" cy="59234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600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小明自制了一盏可调节亮度的台灯，电路如图所示，粗心的小明忘记把灯泡画上去，你认为灯泡应画在图中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）之间；连好电路后，若将滑动变阻器的滑动片向右移动，则滑动变阻器接入电路的电阻将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），此时电路中的电流将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8.jpg" descr="id:2147498620;FounderCES"/>
          <p:cNvPicPr/>
          <p:nvPr/>
        </p:nvPicPr>
        <p:blipFill>
          <a:blip r:embed="rId2"/>
          <a:stretch>
            <a:fillRect/>
          </a:stretch>
        </p:blipFill>
        <p:spPr>
          <a:xfrm>
            <a:off x="5023658" y="3550848"/>
            <a:ext cx="2160240" cy="2110216"/>
          </a:xfrm>
          <a:prstGeom prst="rect">
            <a:avLst/>
          </a:prstGeom>
        </p:spPr>
      </p:pic>
      <p:sp>
        <p:nvSpPr>
          <p:cNvPr id="4" name="矩形 3"/>
          <p:cNvSpPr/>
          <p:nvPr/>
        </p:nvSpPr>
        <p:spPr>
          <a:xfrm>
            <a:off x="5378332" y="566106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4205746" y="1785152"/>
            <a:ext cx="492443" cy="461665"/>
          </a:xfrm>
          <a:prstGeom prst="rect">
            <a:avLst/>
          </a:prstGeom>
        </p:spPr>
        <p:txBody>
          <a:bodyPr wrap="none">
            <a:spAutoFit/>
          </a:bodyPr>
          <a:lstStyle/>
          <a:p>
            <a:r>
              <a:rPr lang="en-US" altLang="zh-CN" sz="2400" i="1"/>
              <a:t>ab</a:t>
            </a:r>
            <a:endParaRPr lang="zh-CN" altLang="en-US"/>
          </a:p>
        </p:txBody>
      </p:sp>
      <p:sp>
        <p:nvSpPr>
          <p:cNvPr id="6" name="矩形 5"/>
          <p:cNvSpPr/>
          <p:nvPr/>
        </p:nvSpPr>
        <p:spPr>
          <a:xfrm>
            <a:off x="8462844" y="2330450"/>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7" name="矩形 6"/>
          <p:cNvSpPr/>
          <p:nvPr/>
        </p:nvSpPr>
        <p:spPr>
          <a:xfrm>
            <a:off x="5870556" y="2880664"/>
            <a:ext cx="803425" cy="461665"/>
          </a:xfrm>
          <a:prstGeom prst="rect">
            <a:avLst/>
          </a:prstGeom>
        </p:spPr>
        <p:txBody>
          <a:bodyPr wrap="none">
            <a:spAutoFit/>
          </a:bodyPr>
          <a:lstStyle/>
          <a:p>
            <a:r>
              <a:rPr lang="zh-CN" altLang="zh-CN" sz="2400">
                <a:cs typeface="Times New Roman" panose="02020603050405020304" pitchFamily="18" charset="0"/>
              </a:rPr>
              <a:t>变小</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3170"/>
            <a:ext cx="11485848" cy="1684244"/>
          </a:xfrm>
        </p:spPr>
        <p:txBody>
          <a:bodyPr/>
          <a:lstStyle/>
          <a:p>
            <a:pPr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由题意可知，台灯的亮度可调节，所以灯泡应该与滑动变阻器串联，结合电路图可知，灯泡应该接在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之间；由图可知，若将滑动变阻器的滑动片向右移动，则滑动变阻器接入电路的电阻将变大，此时电路中的电流将变小，灯泡会变暗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8.jpg" descr="id:2147498620;FounderCES"/>
          <p:cNvPicPr/>
          <p:nvPr/>
        </p:nvPicPr>
        <p:blipFill>
          <a:blip r:embed="rId2"/>
          <a:stretch>
            <a:fillRect/>
          </a:stretch>
        </p:blipFill>
        <p:spPr>
          <a:xfrm>
            <a:off x="4943078" y="3046792"/>
            <a:ext cx="2160240" cy="2110216"/>
          </a:xfrm>
          <a:prstGeom prst="rect">
            <a:avLst/>
          </a:prstGeom>
        </p:spPr>
      </p:pic>
      <p:sp>
        <p:nvSpPr>
          <p:cNvPr id="4" name="矩形 3"/>
          <p:cNvSpPr/>
          <p:nvPr/>
        </p:nvSpPr>
        <p:spPr>
          <a:xfrm>
            <a:off x="5297752" y="515700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20032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如图所示是一个电表的表盘，也许你没有学过这种电表的用法，但根据所学的其他电表的使用方法，你也能知道，该电表测量的物理量是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311.jpg" descr="id:2147498627;FounderCES"/>
          <p:cNvPicPr/>
          <p:nvPr/>
        </p:nvPicPr>
        <p:blipFill>
          <a:blip r:embed="rId2"/>
          <a:stretch>
            <a:fillRect/>
          </a:stretch>
        </p:blipFill>
        <p:spPr>
          <a:xfrm>
            <a:off x="3430910" y="2799512"/>
            <a:ext cx="4407330" cy="1080120"/>
          </a:xfrm>
          <a:prstGeom prst="rect">
            <a:avLst/>
          </a:prstGeom>
        </p:spPr>
      </p:pic>
      <p:sp>
        <p:nvSpPr>
          <p:cNvPr id="4" name="矩形 3"/>
          <p:cNvSpPr/>
          <p:nvPr/>
        </p:nvSpPr>
        <p:spPr>
          <a:xfrm>
            <a:off x="4874276" y="395164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8128682" y="1972920"/>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6" name="内容占位符 1"/>
          <p:cNvSpPr txBox="1"/>
          <p:nvPr/>
        </p:nvSpPr>
        <p:spPr bwMode="auto">
          <a:xfrm>
            <a:off x="360854" y="451907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由表盘上的符号可知此物理量的单位是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，所以该仪表测量的物理量是电阻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7086"/>
            <a:ext cx="11485848" cy="507746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如图甲所示，小红利用此电路探究了滑动变阻器在电路中对电流大小的影响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）小红先在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间分别接入粗细、长短相同的铜丝和镍铬合金线，当闭合开关，她发现连入镍铬合金线时，灯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的发光较暗一些，由此，小红可以得出的结论是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延伸探究提优-24A.eps" descr="id:2147498634;FounderCES"/>
          <p:cNvPicPr/>
          <p:nvPr/>
        </p:nvPicPr>
        <p:blipFill>
          <a:blip r:embed="rId2"/>
          <a:stretch>
            <a:fillRect/>
          </a:stretch>
        </p:blipFill>
        <p:spPr>
          <a:xfrm>
            <a:off x="360854" y="836712"/>
            <a:ext cx="7534552" cy="561921"/>
          </a:xfrm>
          <a:prstGeom prst="rect">
            <a:avLst/>
          </a:prstGeom>
        </p:spPr>
      </p:pic>
      <p:pic>
        <p:nvPicPr>
          <p:cNvPr id="4" name="n224.jpg" descr="id:2147498641;FounderCES"/>
          <p:cNvPicPr/>
          <p:nvPr/>
        </p:nvPicPr>
        <p:blipFill>
          <a:blip r:embed="rId3"/>
          <a:stretch>
            <a:fillRect/>
          </a:stretch>
        </p:blipFill>
        <p:spPr>
          <a:xfrm>
            <a:off x="3790950" y="2194890"/>
            <a:ext cx="4176464" cy="1986065"/>
          </a:xfrm>
          <a:prstGeom prst="rect">
            <a:avLst/>
          </a:prstGeom>
        </p:spPr>
      </p:pic>
      <p:sp>
        <p:nvSpPr>
          <p:cNvPr id="5" name="矩形 4"/>
          <p:cNvSpPr/>
          <p:nvPr/>
        </p:nvSpPr>
        <p:spPr>
          <a:xfrm>
            <a:off x="5167130" y="4221088"/>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807761" y="5880272"/>
            <a:ext cx="6062878" cy="461665"/>
          </a:xfrm>
          <a:prstGeom prst="rect">
            <a:avLst/>
          </a:prstGeom>
        </p:spPr>
        <p:txBody>
          <a:bodyPr wrap="none">
            <a:spAutoFit/>
          </a:bodyPr>
          <a:lstStyle/>
          <a:p>
            <a:r>
              <a:rPr lang="zh-CN" altLang="zh-CN" sz="2400">
                <a:cs typeface="Times New Roman" panose="02020603050405020304" pitchFamily="18" charset="0"/>
              </a:rPr>
              <a:t>导体电阻大小与导体材料有关（</a:t>
            </a:r>
            <a:r>
              <a:rPr lang="zh-CN" altLang="zh-CN" sz="2400">
                <a:ea typeface="楷体" panose="02010609060101010101" pitchFamily="49" charset="-122"/>
                <a:cs typeface="Times New Roman" panose="02020603050405020304" pitchFamily="18" charset="0"/>
              </a:rPr>
              <a:t>合理即可</a:t>
            </a:r>
            <a:r>
              <a:rPr lang="zh-CN" altLang="zh-CN" sz="2400">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503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）小红又将如图乙所示的滑动变阻器接入电路，其中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为变阻器的四个接线柱，变阻器的接入方法有下列几种：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两点之间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当滑片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端移动时，上述各种接法中，电流表示数变大的有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；电流表示数变小的有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；电流表示数不变的有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n224.jpg" descr="id:2147498641;FounderCES"/>
          <p:cNvPicPr/>
          <p:nvPr/>
        </p:nvPicPr>
        <p:blipFill>
          <a:blip r:embed="rId2"/>
          <a:stretch>
            <a:fillRect/>
          </a:stretch>
        </p:blipFill>
        <p:spPr>
          <a:xfrm>
            <a:off x="3862958" y="3861048"/>
            <a:ext cx="4176464" cy="1986065"/>
          </a:xfrm>
          <a:prstGeom prst="rect">
            <a:avLst/>
          </a:prstGeom>
        </p:spPr>
      </p:pic>
      <p:sp>
        <p:nvSpPr>
          <p:cNvPr id="4" name="矩形 3"/>
          <p:cNvSpPr/>
          <p:nvPr/>
        </p:nvSpPr>
        <p:spPr>
          <a:xfrm>
            <a:off x="5239138" y="5887246"/>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321687" y="2996952"/>
            <a:ext cx="803425"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②⑥</a:t>
            </a:r>
            <a:endParaRPr lang="zh-CN" altLang="en-US"/>
          </a:p>
        </p:txBody>
      </p:sp>
      <p:sp>
        <p:nvSpPr>
          <p:cNvPr id="6" name="矩形 5"/>
          <p:cNvSpPr/>
          <p:nvPr/>
        </p:nvSpPr>
        <p:spPr>
          <a:xfrm>
            <a:off x="7797520" y="3003346"/>
            <a:ext cx="803425"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④⑤</a:t>
            </a:r>
            <a:endParaRPr lang="zh-CN" altLang="en-US"/>
          </a:p>
        </p:txBody>
      </p:sp>
      <p:sp>
        <p:nvSpPr>
          <p:cNvPr id="7" name="矩形 6"/>
          <p:cNvSpPr/>
          <p:nvPr/>
        </p:nvSpPr>
        <p:spPr>
          <a:xfrm>
            <a:off x="838622" y="3552778"/>
            <a:ext cx="803425"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①③</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54646" y="2103978"/>
            <a:ext cx="10792056" cy="1684244"/>
          </a:xfrm>
        </p:spPr>
        <p:txBody>
          <a:bodyPr/>
          <a:lstStyle/>
          <a:p>
            <a:r>
              <a:rPr lang="en-US" altLang="zh-CN" dirty="0">
                <a:solidFill>
                  <a:srgbClr val="000000"/>
                </a:solidFill>
                <a:latin typeface="Times New Roman" panose="02020603050405020304" pitchFamily="18" charset="0"/>
                <a:ea typeface="宋体" panose="02010600030101010101" pitchFamily="2" charset="-122"/>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能说明滑动变阻器的基本结构和正确连接方法</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能判断滑动变阻器连入电路后是如何改变电流大小的</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能解释变阻器的实际应用</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提优目标BT.eps"/>
          <p:cNvPicPr/>
          <p:nvPr/>
        </p:nvPicPr>
        <p:blipFill>
          <a:blip r:embed="rId2"/>
          <a:stretch>
            <a:fillRect/>
          </a:stretch>
        </p:blipFill>
        <p:spPr>
          <a:xfrm>
            <a:off x="360854" y="2295457"/>
            <a:ext cx="644910" cy="134956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0541"/>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自贡中考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）如图所示是滑动变阻器的结构示意图，当滑片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向右移动时，要使连入电路中的电阻变大，应选择的接线柱为（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8648;FounderCES"/>
          <p:cNvPicPr/>
          <p:nvPr/>
        </p:nvPicPr>
        <p:blipFill>
          <a:blip r:embed="rId2"/>
          <a:stretch>
            <a:fillRect/>
          </a:stretch>
        </p:blipFill>
        <p:spPr>
          <a:xfrm>
            <a:off x="360854" y="958160"/>
            <a:ext cx="8326640" cy="620994"/>
          </a:xfrm>
          <a:prstGeom prst="rect">
            <a:avLst/>
          </a:prstGeom>
        </p:spPr>
      </p:pic>
      <p:pic>
        <p:nvPicPr>
          <p:cNvPr id="4" name="gyc119.jpg" descr="id:2147498655;FounderCES"/>
          <p:cNvPicPr/>
          <p:nvPr/>
        </p:nvPicPr>
        <p:blipFill>
          <a:blip r:embed="rId3"/>
          <a:stretch>
            <a:fillRect/>
          </a:stretch>
        </p:blipFill>
        <p:spPr>
          <a:xfrm>
            <a:off x="4222998" y="2924944"/>
            <a:ext cx="2074014" cy="1278135"/>
          </a:xfrm>
          <a:prstGeom prst="rect">
            <a:avLst/>
          </a:prstGeom>
        </p:spPr>
      </p:pic>
      <p:sp>
        <p:nvSpPr>
          <p:cNvPr id="5" name="矩形 4"/>
          <p:cNvSpPr/>
          <p:nvPr/>
        </p:nvSpPr>
        <p:spPr>
          <a:xfrm>
            <a:off x="4377023" y="437260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7290465" y="2268246"/>
            <a:ext cx="407484" cy="461665"/>
          </a:xfrm>
          <a:prstGeom prst="rect">
            <a:avLst/>
          </a:prstGeom>
        </p:spPr>
        <p:txBody>
          <a:bodyPr wrap="none">
            <a:spAutoFit/>
          </a:bodyPr>
          <a:lstStyle/>
          <a:p>
            <a:r>
              <a:rPr lang="en-US" altLang="zh-CN" sz="2400" dirty="0"/>
              <a:t>D</a:t>
            </a:r>
            <a:endParaRPr lang="zh-CN" altLang="en-US" dirty="0"/>
          </a:p>
        </p:txBody>
      </p:sp>
      <p:sp>
        <p:nvSpPr>
          <p:cNvPr id="7" name="内容占位符 1"/>
          <p:cNvSpPr txBox="1"/>
          <p:nvPr/>
        </p:nvSpPr>
        <p:spPr bwMode="auto">
          <a:xfrm>
            <a:off x="360854" y="491010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根据题意可知，当滑片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向右移动时，要使连入电路中的电阻变大，则应使电阻丝的左半部分接入电路中，即需要接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接线柱，上面的两个接线柱接哪个都行，所以应选择的接线柱为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）在图中完成探究电流与电压关系的电路连接，使滑动变阻器接入电路的阻值最大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20.jpg" descr="id:2147498662;FounderCES"/>
          <p:cNvPicPr/>
          <p:nvPr/>
        </p:nvPicPr>
        <p:blipFill>
          <a:blip r:embed="rId2"/>
          <a:stretch>
            <a:fillRect/>
          </a:stretch>
        </p:blipFill>
        <p:spPr>
          <a:xfrm>
            <a:off x="4222998" y="2172893"/>
            <a:ext cx="3518280" cy="2755070"/>
          </a:xfrm>
          <a:prstGeom prst="rect">
            <a:avLst/>
          </a:prstGeom>
        </p:spPr>
      </p:pic>
      <p:sp>
        <p:nvSpPr>
          <p:cNvPr id="4" name="矩形 3"/>
          <p:cNvSpPr/>
          <p:nvPr/>
        </p:nvSpPr>
        <p:spPr>
          <a:xfrm>
            <a:off x="5242003" y="537303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017086" y="2060847"/>
            <a:ext cx="3806312" cy="3260303"/>
          </a:xfrm>
          <a:prstGeom prst="rect">
            <a:avLst/>
          </a:prstGeom>
        </p:spPr>
      </p:pic>
      <p:sp>
        <p:nvSpPr>
          <p:cNvPr id="6" name="矩形 5"/>
          <p:cNvSpPr/>
          <p:nvPr/>
        </p:nvSpPr>
        <p:spPr>
          <a:xfrm>
            <a:off x="550590" y="2052446"/>
            <a:ext cx="1422184" cy="461665"/>
          </a:xfrm>
          <a:prstGeom prst="rect">
            <a:avLst/>
          </a:prstGeom>
        </p:spPr>
        <p:txBody>
          <a:bodyPr wrap="none">
            <a:spAutoFit/>
          </a:bodyPr>
          <a:lstStyle/>
          <a:p>
            <a:r>
              <a:rPr lang="zh-CN" altLang="en-US" sz="2400" dirty="0"/>
              <a:t>如图所示</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根据电压表使用方法可知，电压表与被测部分电路并联，为了读数准确，电压表应该使用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的测量范围，滑动变阻器的接线柱应该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接入电路，由图可知，滑片在最右端，若使滑动变阻器接入电路的阻值最大，则应该把左下接线柱接入电路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43859" y="580508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719195" y="2524760"/>
            <a:ext cx="3806190" cy="32283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2861310"/>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为一根铅笔芯，闭合开关后，小灯泡发光，当夹子左右移动时，小灯泡的亮度会发生变化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导致铅笔芯接入电路中的电阻发生变化的主要因素是导体的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；将夹子在铅笔芯上向左移动时，观察到小灯泡变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），与铅笔芯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和夹子组成的装置原理相同的电学元件是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8494;FounderCES"/>
          <p:cNvPicPr/>
          <p:nvPr/>
        </p:nvPicPr>
        <p:blipFill>
          <a:blip r:embed="rId2"/>
          <a:stretch>
            <a:fillRect/>
          </a:stretch>
        </p:blipFill>
        <p:spPr>
          <a:xfrm>
            <a:off x="389057" y="958159"/>
            <a:ext cx="7506349" cy="559817"/>
          </a:xfrm>
          <a:prstGeom prst="rect">
            <a:avLst/>
          </a:prstGeom>
        </p:spPr>
      </p:pic>
      <p:pic>
        <p:nvPicPr>
          <p:cNvPr id="4" name="图片 3"/>
          <p:cNvPicPr>
            <a:picLocks noChangeAspect="1"/>
          </p:cNvPicPr>
          <p:nvPr/>
        </p:nvPicPr>
        <p:blipFill>
          <a:blip r:embed="rId3"/>
          <a:stretch>
            <a:fillRect/>
          </a:stretch>
        </p:blipFill>
        <p:spPr>
          <a:xfrm>
            <a:off x="694606" y="1718060"/>
            <a:ext cx="3377051" cy="413999"/>
          </a:xfrm>
          <a:prstGeom prst="rect">
            <a:avLst/>
          </a:prstGeom>
        </p:spPr>
      </p:pic>
      <p:pic>
        <p:nvPicPr>
          <p:cNvPr id="5" name="wf125.jpg" descr="id:2147498501;FounderCES"/>
          <p:cNvPicPr/>
          <p:nvPr/>
        </p:nvPicPr>
        <p:blipFill>
          <a:blip r:embed="rId4"/>
          <a:stretch>
            <a:fillRect/>
          </a:stretch>
        </p:blipFill>
        <p:spPr>
          <a:xfrm>
            <a:off x="4511030" y="3861048"/>
            <a:ext cx="3689097" cy="1780478"/>
          </a:xfrm>
          <a:prstGeom prst="rect">
            <a:avLst/>
          </a:prstGeom>
        </p:spPr>
      </p:pic>
      <p:sp>
        <p:nvSpPr>
          <p:cNvPr id="6" name="矩形 5"/>
          <p:cNvSpPr/>
          <p:nvPr/>
        </p:nvSpPr>
        <p:spPr>
          <a:xfrm>
            <a:off x="5378332" y="566835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747581" y="2732983"/>
            <a:ext cx="803425" cy="461665"/>
          </a:xfrm>
          <a:prstGeom prst="rect">
            <a:avLst/>
          </a:prstGeom>
        </p:spPr>
        <p:txBody>
          <a:bodyPr wrap="none">
            <a:spAutoFit/>
          </a:bodyPr>
          <a:lstStyle/>
          <a:p>
            <a:r>
              <a:rPr lang="zh-CN" altLang="zh-CN" sz="2400">
                <a:cs typeface="Times New Roman" panose="02020603050405020304" pitchFamily="18" charset="0"/>
              </a:rPr>
              <a:t>长度</a:t>
            </a:r>
            <a:endParaRPr lang="zh-CN" altLang="en-US"/>
          </a:p>
        </p:txBody>
      </p:sp>
      <p:sp>
        <p:nvSpPr>
          <p:cNvPr id="8" name="矩形 7"/>
          <p:cNvSpPr/>
          <p:nvPr/>
        </p:nvSpPr>
        <p:spPr>
          <a:xfrm>
            <a:off x="550590" y="3263993"/>
            <a:ext cx="494046" cy="461665"/>
          </a:xfrm>
          <a:prstGeom prst="rect">
            <a:avLst/>
          </a:prstGeom>
        </p:spPr>
        <p:txBody>
          <a:bodyPr wrap="none">
            <a:spAutoFit/>
          </a:bodyPr>
          <a:lstStyle/>
          <a:p>
            <a:r>
              <a:rPr lang="zh-CN" altLang="zh-CN" sz="2400">
                <a:cs typeface="Times New Roman" panose="02020603050405020304" pitchFamily="18" charset="0"/>
              </a:rPr>
              <a:t>亮</a:t>
            </a:r>
            <a:endParaRPr lang="zh-CN" altLang="en-US"/>
          </a:p>
        </p:txBody>
      </p:sp>
      <p:sp>
        <p:nvSpPr>
          <p:cNvPr id="9" name="矩形 8"/>
          <p:cNvSpPr/>
          <p:nvPr/>
        </p:nvSpPr>
        <p:spPr>
          <a:xfrm>
            <a:off x="797613" y="3820267"/>
            <a:ext cx="1731564" cy="461665"/>
          </a:xfrm>
          <a:prstGeom prst="rect">
            <a:avLst/>
          </a:prstGeom>
        </p:spPr>
        <p:txBody>
          <a:bodyPr wrap="none">
            <a:spAutoFit/>
          </a:bodyPr>
          <a:lstStyle/>
          <a:p>
            <a:r>
              <a:rPr lang="zh-CN" altLang="zh-CN" sz="2400">
                <a:cs typeface="Times New Roman" panose="02020603050405020304" pitchFamily="18" charset="0"/>
              </a:rPr>
              <a:t>滑动变阻器</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滑动变阻器的工作原理是靠改变连入电路的电阻线的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，从而逐渐改变电路中的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，通过逐渐改变连入电路中的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，从而逐渐改变电路中的电流和部分电路两端的电压；除此以外，滑动变阻器在电路中还会起到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现有一个标有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的滑动变阻器，它的阻值变化范围是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表示的意思是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823398" y="1342100"/>
            <a:ext cx="803425" cy="461665"/>
          </a:xfrm>
          <a:prstGeom prst="rect">
            <a:avLst/>
          </a:prstGeom>
        </p:spPr>
        <p:txBody>
          <a:bodyPr wrap="none">
            <a:spAutoFit/>
          </a:bodyPr>
          <a:lstStyle/>
          <a:p>
            <a:r>
              <a:rPr lang="zh-CN" altLang="zh-CN" sz="2400">
                <a:cs typeface="Times New Roman" panose="02020603050405020304" pitchFamily="18" charset="0"/>
              </a:rPr>
              <a:t>长度</a:t>
            </a:r>
            <a:endParaRPr lang="zh-CN" altLang="en-US"/>
          </a:p>
        </p:txBody>
      </p:sp>
      <p:sp>
        <p:nvSpPr>
          <p:cNvPr id="5" name="矩形 4"/>
          <p:cNvSpPr/>
          <p:nvPr/>
        </p:nvSpPr>
        <p:spPr>
          <a:xfrm>
            <a:off x="772529" y="1889286"/>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6" name="矩形 5"/>
          <p:cNvSpPr/>
          <p:nvPr/>
        </p:nvSpPr>
        <p:spPr>
          <a:xfrm>
            <a:off x="5968442" y="1889286"/>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7" name="矩形 6"/>
          <p:cNvSpPr/>
          <p:nvPr/>
        </p:nvSpPr>
        <p:spPr>
          <a:xfrm>
            <a:off x="8367954" y="2434584"/>
            <a:ext cx="1422184" cy="461665"/>
          </a:xfrm>
          <a:prstGeom prst="rect">
            <a:avLst/>
          </a:prstGeom>
        </p:spPr>
        <p:txBody>
          <a:bodyPr wrap="none">
            <a:spAutoFit/>
          </a:bodyPr>
          <a:lstStyle/>
          <a:p>
            <a:r>
              <a:rPr lang="zh-CN" altLang="zh-CN" sz="2400">
                <a:cs typeface="Times New Roman" panose="02020603050405020304" pitchFamily="18" charset="0"/>
              </a:rPr>
              <a:t>保护电路</a:t>
            </a:r>
            <a:endParaRPr lang="zh-CN" altLang="en-US"/>
          </a:p>
        </p:txBody>
      </p:sp>
      <p:sp>
        <p:nvSpPr>
          <p:cNvPr id="8" name="矩形 7"/>
          <p:cNvSpPr/>
          <p:nvPr/>
        </p:nvSpPr>
        <p:spPr>
          <a:xfrm>
            <a:off x="8307847" y="3017496"/>
            <a:ext cx="955711" cy="461665"/>
          </a:xfrm>
          <a:prstGeom prst="rect">
            <a:avLst/>
          </a:prstGeom>
        </p:spPr>
        <p:txBody>
          <a:bodyPr wrap="none">
            <a:spAutoFit/>
          </a:bodyPr>
          <a:lstStyle/>
          <a:p>
            <a:r>
              <a:rPr lang="en-US" altLang="zh-CN" sz="2400"/>
              <a:t>0</a:t>
            </a:r>
            <a:r>
              <a:rPr lang="zh-CN" altLang="zh-CN" sz="2400">
                <a:cs typeface="Times New Roman" panose="02020603050405020304" pitchFamily="18" charset="0"/>
              </a:rPr>
              <a:t>～</a:t>
            </a:r>
            <a:r>
              <a:rPr lang="en-US" altLang="zh-CN" sz="2400"/>
              <a:t>10</a:t>
            </a:r>
            <a:endParaRPr lang="zh-CN" altLang="en-US"/>
          </a:p>
        </p:txBody>
      </p:sp>
      <p:sp>
        <p:nvSpPr>
          <p:cNvPr id="10" name="矩形 9"/>
          <p:cNvSpPr/>
          <p:nvPr/>
        </p:nvSpPr>
        <p:spPr>
          <a:xfrm>
            <a:off x="1970602" y="3401454"/>
            <a:ext cx="4024500"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允许通过它的最大电流是</a:t>
            </a:r>
            <a:r>
              <a:rPr lang="en-US" altLang="zh-CN" sz="2400">
                <a:cs typeface="Times New Roman" panose="02020603050405020304" pitchFamily="18" charset="0"/>
              </a:rPr>
              <a:t>2 A</a:t>
            </a:r>
            <a:endParaRPr lang="zh-CN" altLang="zh-CN" sz="900">
              <a:solidFill>
                <a:srgbClr val="000000"/>
              </a:solidFill>
              <a:cs typeface="Times New Roman" panose="02020603050405020304" pitchFamily="18" charset="0"/>
            </a:endParaRPr>
          </a:p>
        </p:txBody>
      </p:sp>
      <p:sp>
        <p:nvSpPr>
          <p:cNvPr id="11" name="内容占位符 1"/>
          <p:cNvSpPr txBox="1"/>
          <p:nvPr/>
        </p:nvSpPr>
        <p:spPr bwMode="auto">
          <a:xfrm>
            <a:off x="360854" y="3993621"/>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闭合开关前，应将滑动变阻器电阻值调到最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滑动变阻器连入电路的两个接线柱必须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6743278" y="4071848"/>
            <a:ext cx="494046" cy="461665"/>
          </a:xfrm>
          <a:prstGeom prst="rect">
            <a:avLst/>
          </a:prstGeom>
        </p:spPr>
        <p:txBody>
          <a:bodyPr wrap="none">
            <a:spAutoFit/>
          </a:bodyPr>
          <a:lstStyle/>
          <a:p>
            <a:r>
              <a:rPr lang="zh-CN" altLang="zh-CN" sz="2400">
                <a:cs typeface="Times New Roman" panose="02020603050405020304" pitchFamily="18" charset="0"/>
              </a:rPr>
              <a:t>大</a:t>
            </a:r>
            <a:endParaRPr lang="zh-CN" altLang="en-US"/>
          </a:p>
        </p:txBody>
      </p:sp>
      <p:sp>
        <p:nvSpPr>
          <p:cNvPr id="13" name="矩形 12"/>
          <p:cNvSpPr/>
          <p:nvPr/>
        </p:nvSpPr>
        <p:spPr>
          <a:xfrm>
            <a:off x="2033881" y="4597735"/>
            <a:ext cx="494046" cy="461665"/>
          </a:xfrm>
          <a:prstGeom prst="rect">
            <a:avLst/>
          </a:prstGeom>
        </p:spPr>
        <p:txBody>
          <a:bodyPr wrap="none">
            <a:spAutoFit/>
          </a:bodyPr>
          <a:lstStyle/>
          <a:p>
            <a:r>
              <a:rPr lang="zh-CN" altLang="zh-CN" sz="2400">
                <a:cs typeface="Times New Roman" panose="02020603050405020304" pitchFamily="18" charset="0"/>
              </a:rPr>
              <a:t>上</a:t>
            </a:r>
            <a:endParaRPr lang="zh-CN" altLang="en-US"/>
          </a:p>
        </p:txBody>
      </p:sp>
      <p:sp>
        <p:nvSpPr>
          <p:cNvPr id="14" name="矩形 13"/>
          <p:cNvSpPr/>
          <p:nvPr/>
        </p:nvSpPr>
        <p:spPr>
          <a:xfrm>
            <a:off x="2990236" y="4614987"/>
            <a:ext cx="494046" cy="461665"/>
          </a:xfrm>
          <a:prstGeom prst="rect">
            <a:avLst/>
          </a:prstGeom>
        </p:spPr>
        <p:txBody>
          <a:bodyPr wrap="none">
            <a:spAutoFit/>
          </a:bodyPr>
          <a:lstStyle/>
          <a:p>
            <a:r>
              <a:rPr lang="zh-CN" altLang="zh-CN" sz="2400">
                <a:cs typeface="Times New Roman" panose="02020603050405020304" pitchFamily="18" charset="0"/>
              </a:rPr>
              <a:t>下</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0"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20937"/>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如图所示，有关滑动变阻器的使用，下列说法错误的是（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铭牌上的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表示滑动变阻器的变阻范围是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一上一下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接线才能发挥变阻的作用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端接进电路为定值电阻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端接进电路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8529;FounderCES"/>
          <p:cNvPicPr/>
          <p:nvPr/>
        </p:nvPicPr>
        <p:blipFill>
          <a:blip r:embed="rId2"/>
          <a:stretch>
            <a:fillRect/>
          </a:stretch>
        </p:blipFill>
        <p:spPr>
          <a:xfrm>
            <a:off x="360854" y="1620563"/>
            <a:ext cx="7534552" cy="561921"/>
          </a:xfrm>
          <a:prstGeom prst="rect">
            <a:avLst/>
          </a:prstGeom>
        </p:spPr>
      </p:pic>
      <p:pic>
        <p:nvPicPr>
          <p:cNvPr id="4" name="jj307.jpg" descr="id:2147498536;FounderCES"/>
          <p:cNvPicPr/>
          <p:nvPr/>
        </p:nvPicPr>
        <p:blipFill>
          <a:blip r:embed="rId3"/>
          <a:stretch>
            <a:fillRect/>
          </a:stretch>
        </p:blipFill>
        <p:spPr>
          <a:xfrm>
            <a:off x="9263558" y="2975857"/>
            <a:ext cx="2376264" cy="1405039"/>
          </a:xfrm>
          <a:prstGeom prst="rect">
            <a:avLst/>
          </a:prstGeom>
        </p:spPr>
      </p:pic>
      <p:sp>
        <p:nvSpPr>
          <p:cNvPr id="5" name="矩形 4"/>
          <p:cNvSpPr/>
          <p:nvPr/>
        </p:nvSpPr>
        <p:spPr>
          <a:xfrm>
            <a:off x="9666860" y="4403375"/>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8488722" y="2323391"/>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046610"/>
            <a:ext cx="11485848" cy="3346237"/>
          </a:xfrm>
        </p:spPr>
        <p:txBody>
          <a:bodyPr/>
          <a:lstStyle/>
          <a:p>
            <a:pPr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滑动变阻器铭牌标有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表示滑动变阻器连入电路的最大电阻是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，则滑动变阻器的调节范围是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正确，不符合题意；滑动变阻器接入电路中，要采用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的接线方法，故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端接进电路，此时滑动变阻器接入电路的电阻为零，故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错误，符合题意；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端接进电路，向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，滑动变阻器电阻丝接入电路中的长度变大，电阻增大，故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jj307.jpg" descr="id:2147498536;FounderCES"/>
          <p:cNvPicPr/>
          <p:nvPr/>
        </p:nvPicPr>
        <p:blipFill>
          <a:blip r:embed="rId2"/>
          <a:stretch>
            <a:fillRect/>
          </a:stretch>
        </p:blipFill>
        <p:spPr>
          <a:xfrm>
            <a:off x="4871070" y="4233546"/>
            <a:ext cx="2376264" cy="1405039"/>
          </a:xfrm>
          <a:prstGeom prst="rect">
            <a:avLst/>
          </a:prstGeom>
        </p:spPr>
      </p:pic>
      <p:sp>
        <p:nvSpPr>
          <p:cNvPr id="9" name="矩形 8"/>
          <p:cNvSpPr/>
          <p:nvPr/>
        </p:nvSpPr>
        <p:spPr>
          <a:xfrm>
            <a:off x="5274372" y="566106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430655"/>
            <a:ext cx="11485880" cy="3299460"/>
          </a:xfrm>
          <a:solidFill>
            <a:srgbClr val="E1F4FC"/>
          </a:solidFill>
        </p:spPr>
        <p:txBody>
          <a:bodyPr>
            <a:noAutofit/>
          </a:body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滑动变阻器在接入电路中时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一要把两个接线柱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一上一下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同上</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同上</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则其相当于导线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则其相当于定值电阻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二要看准是哪部分电阻丝接入电路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要看准滑动变阻器滑片的移动方向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要以下面的接线柱为标准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近小远大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的方法进行判定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1892" y="1430774"/>
            <a:ext cx="2249828" cy="57830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6266"/>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如图所示为滑动变阻器的两种接入电路的情况，当滑片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向右移动时，滑动变阻器接入电路部分的电阻的变化是（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乙增大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甲增大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甲增大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乙增大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85.jpg" descr="id:2147498543;FounderCES"/>
          <p:cNvPicPr/>
          <p:nvPr/>
        </p:nvPicPr>
        <p:blipFill>
          <a:blip r:embed="rId2"/>
          <a:stretch>
            <a:fillRect/>
          </a:stretch>
        </p:blipFill>
        <p:spPr>
          <a:xfrm>
            <a:off x="5273624" y="1962962"/>
            <a:ext cx="2304256" cy="1684308"/>
          </a:xfrm>
          <a:prstGeom prst="rect">
            <a:avLst/>
          </a:prstGeom>
        </p:spPr>
      </p:pic>
      <p:sp>
        <p:nvSpPr>
          <p:cNvPr id="5" name="矩形 4"/>
          <p:cNvSpPr/>
          <p:nvPr/>
        </p:nvSpPr>
        <p:spPr>
          <a:xfrm>
            <a:off x="5564862" y="364727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3" name="矩形 2"/>
          <p:cNvSpPr/>
          <p:nvPr/>
        </p:nvSpPr>
        <p:spPr>
          <a:xfrm>
            <a:off x="4843203" y="1586160"/>
            <a:ext cx="407484" cy="461665"/>
          </a:xfrm>
          <a:prstGeom prst="rect">
            <a:avLst/>
          </a:prstGeom>
        </p:spPr>
        <p:txBody>
          <a:bodyPr wrap="none">
            <a:spAutoFit/>
          </a:bodyPr>
          <a:lstStyle/>
          <a:p>
            <a:r>
              <a:rPr lang="en-US" altLang="zh-CN" sz="2400"/>
              <a:t>D</a:t>
            </a:r>
            <a:endParaRPr lang="zh-CN" altLang="en-US"/>
          </a:p>
        </p:txBody>
      </p:sp>
      <p:sp>
        <p:nvSpPr>
          <p:cNvPr id="6" name="内容占位符 1"/>
          <p:cNvSpPr txBox="1"/>
          <p:nvPr/>
        </p:nvSpPr>
        <p:spPr bwMode="auto">
          <a:xfrm>
            <a:off x="360854" y="41930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题图甲的接法是把滑片左边的电阻短路了，有效的是右侧部分；题图乙的接法也是利用滑片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与右侧之间的电阻，故两种接法一样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向右移动时，连入电路的电阻丝长度减小，故电阻变小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将两只滑动变阻器按如图所示的方法连接，如果把</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两根导线接入电路中，要使这两只滑动变阻器接入电路中的总电阻最大，应把滑片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最右端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最右端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最左端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最左端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最右端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最左端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最左端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最右端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n213.jpg" descr="id:2147498571;FounderCES"/>
          <p:cNvPicPr/>
          <p:nvPr/>
        </p:nvPicPr>
        <p:blipFill>
          <a:blip r:embed="rId2"/>
          <a:stretch>
            <a:fillRect/>
          </a:stretch>
        </p:blipFill>
        <p:spPr>
          <a:xfrm>
            <a:off x="5947984" y="1943608"/>
            <a:ext cx="3816424" cy="1576421"/>
          </a:xfrm>
          <a:prstGeom prst="rect">
            <a:avLst/>
          </a:prstGeom>
        </p:spPr>
      </p:pic>
      <p:sp>
        <p:nvSpPr>
          <p:cNvPr id="4" name="矩形 3"/>
          <p:cNvSpPr/>
          <p:nvPr/>
        </p:nvSpPr>
        <p:spPr>
          <a:xfrm>
            <a:off x="7391350" y="36448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766614" y="757410"/>
            <a:ext cx="3365223" cy="413999"/>
          </a:xfrm>
          <a:prstGeom prst="rect">
            <a:avLst/>
          </a:prstGeom>
        </p:spPr>
      </p:pic>
      <p:sp>
        <p:nvSpPr>
          <p:cNvPr id="6" name="矩形 5"/>
          <p:cNvSpPr/>
          <p:nvPr/>
        </p:nvSpPr>
        <p:spPr>
          <a:xfrm>
            <a:off x="1753160" y="1815676"/>
            <a:ext cx="407484" cy="461665"/>
          </a:xfrm>
          <a:prstGeom prst="rect">
            <a:avLst/>
          </a:prstGeom>
        </p:spPr>
        <p:txBody>
          <a:bodyPr wrap="none">
            <a:spAutoFit/>
          </a:bodyPr>
          <a:lstStyle/>
          <a:p>
            <a:r>
              <a:rPr lang="en-US" altLang="zh-CN" sz="2400"/>
              <a:t>D</a:t>
            </a:r>
            <a:endParaRPr lang="zh-CN" altLang="en-US"/>
          </a:p>
        </p:txBody>
      </p:sp>
      <p:sp>
        <p:nvSpPr>
          <p:cNvPr id="7" name="内容占位符 2"/>
          <p:cNvSpPr txBox="1"/>
          <p:nvPr/>
        </p:nvSpPr>
        <p:spPr bwMode="auto">
          <a:xfrm>
            <a:off x="360854" y="443711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charset="-122"/>
                <a:cs typeface="Times New Roman" panose="02020603050405020304" pitchFamily="18" charset="0"/>
              </a:rPr>
              <a:t>解析</a:t>
            </a:r>
            <a:r>
              <a:rPr lang="en-US" altLang="zh-CN">
                <a:solidFill>
                  <a:srgbClr val="00AEEF"/>
                </a:solidFill>
                <a:latin typeface="黑体" panose="02010609060101010101"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题图中的两只滑动变阻器是串联的，要使它们接入电路的总电阻最大，必须让每只滑动变阻器的电阻丝全部接入电路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对于左边的滑动变阻器，其电阻丝的右端接入电路，所以应该把滑片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移到最左端；对于右边的滑动变阻器，其电阻丝的左端接入电路，所以应该把滑片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移到最右端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3317</Words>
  <Application>Microsoft Office PowerPoint</Application>
  <PresentationFormat>自定义</PresentationFormat>
  <Paragraphs>126</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462</cp:revision>
  <dcterms:created xsi:type="dcterms:W3CDTF">2020-11-06T05:24:00Z</dcterms:created>
  <dcterms:modified xsi:type="dcterms:W3CDTF">2025-09-17T07:51:09Z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8E4F1DD3B9FB4994A04D09C4F833D403_12</vt:lpwstr>
  </property>
</Properties>
</file>